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95" r:id="rId4"/>
    <p:sldId id="329" r:id="rId5"/>
    <p:sldId id="334" r:id="rId6"/>
    <p:sldId id="260" r:id="rId7"/>
    <p:sldId id="286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44" r:id="rId17"/>
    <p:sldId id="316" r:id="rId18"/>
    <p:sldId id="341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654"/>
    <a:srgbClr val="4472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6433" autoAdjust="0"/>
  </p:normalViewPr>
  <p:slideViewPr>
    <p:cSldViewPr snapToGrid="0">
      <p:cViewPr varScale="1">
        <p:scale>
          <a:sx n="56" d="100"/>
          <a:sy n="56" d="100"/>
        </p:scale>
        <p:origin x="96" y="11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7ACFE-4162-4A70-9424-9BCC63129578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94408-1575-4884-BD73-17373243FB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646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GOBIERNO REGIONAL DE SAN MARTIN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B39963D-5DE5-4C0D-97DB-787D7C7F081D}" type="datetime1">
              <a:rPr lang="es-PE" smtClean="0"/>
              <a:t>13/08/2019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PE" smtClean="0"/>
              <a:t>GERENCIA REGIONAL DE DESARROLLO ECONOMICO</a:t>
            </a:r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3022C37-658B-4953-902F-0F2F4010B970}" type="slidenum">
              <a:rPr lang="es-PE" smtClean="0"/>
              <a:pPr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7731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BE5BF-076B-4B4C-800D-367FC9944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A649BA-0E1A-4733-9A30-C70FE0FEC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848884-FB8F-4D64-ACD0-4C8D7EF0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D488C-D12D-437D-8276-A3E1A349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E0FA52-63F4-468C-A106-E4534039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45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6C53-374E-4DA6-9BDC-E390351F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16E57D-CECF-46E6-8BEE-9C6E1FE90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44672-2686-4B65-A018-832112DF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8FCBAC-722A-43F8-9029-46DFE8B6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2467B-9A6A-4A6E-9064-FB1050B0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1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782723-B842-4965-B087-321DCFF03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B487C0-D712-46F5-9966-FAA33E4CA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BA4C1A-94B4-463B-85C4-CED196D7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21144A-7C2E-4825-87D1-7F9229FF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E4F102-1B31-4755-874C-2B5AB30E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BE5BF-076B-4B4C-800D-367FC9944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A649BA-0E1A-4733-9A30-C70FE0FEC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848884-FB8F-4D64-ACD0-4C8D7EF0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D488C-D12D-437D-8276-A3E1A349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E0FA52-63F4-468C-A106-E4534039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62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FF0E0-26EC-4081-9976-1DA7A031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CFA5D2-D618-4FCD-A22A-FF9086BD5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EE079-0AA0-4B45-9E0D-976F8635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09A8BB-763C-46B3-BA52-58CDD217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DE428D-0F4B-461E-85A2-C2080FBD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9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C5246-9737-448C-AFEA-B7535FDD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6198C6-6831-4C51-A4DD-6CA1257A7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B0D085-5803-4B96-B60B-FABAB683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894B8-1E40-408E-96F6-D8DC2881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AA4352-6CDC-4456-8B7F-A6B72167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077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44649-E736-4C97-B317-77C2F25F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E336E0-E078-4BED-8B8E-BBF3C86BF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993C17-7740-4D93-B4B2-7B7D91597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4025F9-382E-4A81-AB0F-5215DE98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87363B-E001-418C-BB42-16D77FDD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EC1224-8884-4459-99C4-BCC06E8B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91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AE18E-A040-44D9-A61E-30DECE90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0BCD83-DE2C-42FA-B83D-0E85D24B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E52671-0FB1-4B7F-82A2-B08889240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123A4C-8ABD-4A1C-BD71-2F0FB7975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5D438E-50C8-4F9D-B8AA-6E85134F1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E5E0E9-B36C-4EBE-B5C8-F51D9D89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2F25D6-C297-4E91-B6E0-087F9730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CFA967-5A11-41F2-84B7-85E14695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04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BD91B-3EAA-43B5-A5F6-79855140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D51041-879A-41EA-BD27-E03FEC5C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959E20-931F-442B-82F6-AECADD6C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03F629-9394-447A-BDF8-63BB5993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857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779572-3FF4-40F7-8B92-C348CB2F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A3AA79-AC37-4967-9C7D-51ED84F2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AA07D3-238A-49E1-9195-CA0C7A8C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88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923A7-01D8-4E0B-9FF4-9CC1EFD3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F7DD30-BF20-46A3-B5F6-E66552D8C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B87984-58F5-4BCA-B6D8-3D5DF4948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28628-016C-4724-BBB5-52656012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85B146-621F-4AEA-B43A-1033D163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97573E-B5DE-42B0-8BA5-956F770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2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FF0E0-26EC-4081-9976-1DA7A031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CFA5D2-D618-4FCD-A22A-FF9086BD5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EE079-0AA0-4B45-9E0D-976F8635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09A8BB-763C-46B3-BA52-58CDD217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DE428D-0F4B-461E-85A2-C2080FBD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76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8B682-DDCE-4138-BC61-82C1FE27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A8DEC5-DBAE-4A53-AA31-08C54FB98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65E358-5166-4BA2-98F9-219C04F11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92F9D8-B30B-47D1-8151-35AA67F8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FB3C6F-8284-4E6A-B107-E6F0B19B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4E0E83-6569-4F68-8927-6E41A0D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643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6C53-374E-4DA6-9BDC-E390351F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16E57D-CECF-46E6-8BEE-9C6E1FE90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44672-2686-4B65-A018-832112DF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8FCBAC-722A-43F8-9029-46DFE8B6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2467B-9A6A-4A6E-9064-FB1050B0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460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782723-B842-4965-B087-321DCFF03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B487C0-D712-46F5-9966-FAA33E4CA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BA4C1A-94B4-463B-85C4-CED196D7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21144A-7C2E-4825-87D1-7F9229FF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E4F102-1B31-4755-874C-2B5AB30E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995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BE5BF-076B-4B4C-800D-367FC9944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A649BA-0E1A-4733-9A30-C70FE0FEC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848884-FB8F-4D64-ACD0-4C8D7EF0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D488C-D12D-437D-8276-A3E1A349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E0FA52-63F4-468C-A106-E4534039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3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FF0E0-26EC-4081-9976-1DA7A031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CFA5D2-D618-4FCD-A22A-FF9086BD5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EE079-0AA0-4B45-9E0D-976F8635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09A8BB-763C-46B3-BA52-58CDD217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DE428D-0F4B-461E-85A2-C2080FBD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265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C5246-9737-448C-AFEA-B7535FDD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6198C6-6831-4C51-A4DD-6CA1257A7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B0D085-5803-4B96-B60B-FABAB683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894B8-1E40-408E-96F6-D8DC2881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AA4352-6CDC-4456-8B7F-A6B72167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00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44649-E736-4C97-B317-77C2F25F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E336E0-E078-4BED-8B8E-BBF3C86BF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993C17-7740-4D93-B4B2-7B7D91597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4025F9-382E-4A81-AB0F-5215DE98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87363B-E001-418C-BB42-16D77FDD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EC1224-8884-4459-99C4-BCC06E8B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06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AE18E-A040-44D9-A61E-30DECE90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0BCD83-DE2C-42FA-B83D-0E85D24B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E52671-0FB1-4B7F-82A2-B08889240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123A4C-8ABD-4A1C-BD71-2F0FB7975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5D438E-50C8-4F9D-B8AA-6E85134F1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E5E0E9-B36C-4EBE-B5C8-F51D9D89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2F25D6-C297-4E91-B6E0-087F9730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CFA967-5A11-41F2-84B7-85E14695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76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BD91B-3EAA-43B5-A5F6-79855140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D51041-879A-41EA-BD27-E03FEC5C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959E20-931F-442B-82F6-AECADD6C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03F629-9394-447A-BDF8-63BB5993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91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779572-3FF4-40F7-8B92-C348CB2F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A3AA79-AC37-4967-9C7D-51ED84F2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AA07D3-238A-49E1-9195-CA0C7A8C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1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C5246-9737-448C-AFEA-B7535FDD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6198C6-6831-4C51-A4DD-6CA1257A7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B0D085-5803-4B96-B60B-FABAB683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894B8-1E40-408E-96F6-D8DC2881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AA4352-6CDC-4456-8B7F-A6B72167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308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923A7-01D8-4E0B-9FF4-9CC1EFD3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F7DD30-BF20-46A3-B5F6-E66552D8C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B87984-58F5-4BCA-B6D8-3D5DF4948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28628-016C-4724-BBB5-52656012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85B146-621F-4AEA-B43A-1033D163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97573E-B5DE-42B0-8BA5-956F770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84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8B682-DDCE-4138-BC61-82C1FE27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A8DEC5-DBAE-4A53-AA31-08C54FB98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65E358-5166-4BA2-98F9-219C04F11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92F9D8-B30B-47D1-8151-35AA67F8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FB3C6F-8284-4E6A-B107-E6F0B19B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4E0E83-6569-4F68-8927-6E41A0D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43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6C53-374E-4DA6-9BDC-E390351F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16E57D-CECF-46E6-8BEE-9C6E1FE90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44672-2686-4B65-A018-832112DF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8FCBAC-722A-43F8-9029-46DFE8B6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2467B-9A6A-4A6E-9064-FB1050B0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8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782723-B842-4965-B087-321DCFF03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B487C0-D712-46F5-9966-FAA33E4CA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BA4C1A-94B4-463B-85C4-CED196D7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21144A-7C2E-4825-87D1-7F9229FF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E4F102-1B31-4755-874C-2B5AB30E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6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44649-E736-4C97-B317-77C2F25F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E336E0-E078-4BED-8B8E-BBF3C86BF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993C17-7740-4D93-B4B2-7B7D91597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4025F9-382E-4A81-AB0F-5215DE98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87363B-E001-418C-BB42-16D77FDD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EC1224-8884-4459-99C4-BCC06E8B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92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AE18E-A040-44D9-A61E-30DECE90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0BCD83-DE2C-42FA-B83D-0E85D24B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E52671-0FB1-4B7F-82A2-B08889240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123A4C-8ABD-4A1C-BD71-2F0FB7975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5D438E-50C8-4F9D-B8AA-6E85134F1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E5E0E9-B36C-4EBE-B5C8-F51D9D89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2F25D6-C297-4E91-B6E0-087F9730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CFA967-5A11-41F2-84B7-85E14695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70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BD91B-3EAA-43B5-A5F6-79855140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D51041-879A-41EA-BD27-E03FEC5C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959E20-931F-442B-82F6-AECADD6C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03F629-9394-447A-BDF8-63BB5993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15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779572-3FF4-40F7-8B92-C348CB2F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A3AA79-AC37-4967-9C7D-51ED84F2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AA07D3-238A-49E1-9195-CA0C7A8C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923A7-01D8-4E0B-9FF4-9CC1EFD3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F7DD30-BF20-46A3-B5F6-E66552D8C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B87984-58F5-4BCA-B6D8-3D5DF4948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28628-016C-4724-BBB5-52656012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85B146-621F-4AEA-B43A-1033D163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97573E-B5DE-42B0-8BA5-956F770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5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8B682-DDCE-4138-BC61-82C1FE27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A8DEC5-DBAE-4A53-AA31-08C54FB98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65E358-5166-4BA2-98F9-219C04F11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92F9D8-B30B-47D1-8151-35AA67F8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FB3C6F-8284-4E6A-B107-E6F0B19B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4E0E83-6569-4F68-8927-6E41A0D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5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93B037-555F-4163-93D9-21959C9C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56B9E6-CFA1-4B84-B119-2F24C857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47209E-6339-4D0D-818F-F8A00F4AA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1F967-A4F1-4BD8-A32C-1B0CBB852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487E77-E6BA-49BF-8B52-81DE5DE01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9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93B037-555F-4163-93D9-21959C9C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56B9E6-CFA1-4B84-B119-2F24C857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47209E-6339-4D0D-818F-F8A00F4AA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1F967-A4F1-4BD8-A32C-1B0CBB852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487E77-E6BA-49BF-8B52-81DE5DE01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2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93B037-555F-4163-93D9-21959C9C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56B9E6-CFA1-4B84-B119-2F24C857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47209E-6339-4D0D-818F-F8A00F4AA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A0986-B9A5-476E-9D9D-D79632D6A974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1F967-A4F1-4BD8-A32C-1B0CBB852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487E77-E6BA-49BF-8B52-81DE5DE01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88C8-4377-4532-AA98-6A6C69F3CB5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3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jpe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285AFB1F-C513-4958-A0D4-E752043E207A}"/>
              </a:ext>
            </a:extLst>
          </p:cNvPr>
          <p:cNvSpPr/>
          <p:nvPr/>
        </p:nvSpPr>
        <p:spPr>
          <a:xfrm rot="10800000">
            <a:off x="2486024" y="0"/>
            <a:ext cx="9705975" cy="52197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PE">
              <a:solidFill>
                <a:prstClr val="white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187FC9B-BB40-4B61-AC49-E25961AB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071" y="492917"/>
            <a:ext cx="2906588" cy="229076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69E2071-974D-4E39-897F-B7C0506CA505}"/>
              </a:ext>
            </a:extLst>
          </p:cNvPr>
          <p:cNvSpPr txBox="1"/>
          <p:nvPr/>
        </p:nvSpPr>
        <p:spPr>
          <a:xfrm>
            <a:off x="255372" y="3438130"/>
            <a:ext cx="8537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PE" sz="4000" b="1" dirty="0" smtClean="0">
                <a:solidFill>
                  <a:prstClr val="white"/>
                </a:solidFill>
              </a:rPr>
              <a:t>MODELOS DE DESARROLLO TERRITORIAL</a:t>
            </a:r>
            <a:endParaRPr lang="es-PE" sz="4000" b="1" dirty="0">
              <a:solidFill>
                <a:prstClr val="white"/>
              </a:solidFill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4A2CBB0-49B3-42A3-B419-552A46E745B0}"/>
              </a:ext>
            </a:extLst>
          </p:cNvPr>
          <p:cNvCxnSpPr>
            <a:cxnSpLocks/>
          </p:cNvCxnSpPr>
          <p:nvPr/>
        </p:nvCxnSpPr>
        <p:spPr>
          <a:xfrm>
            <a:off x="419100" y="4907426"/>
            <a:ext cx="9344025" cy="747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C69E2071-974D-4E39-897F-B7C0506CA505}"/>
              </a:ext>
            </a:extLst>
          </p:cNvPr>
          <p:cNvSpPr txBox="1"/>
          <p:nvPr/>
        </p:nvSpPr>
        <p:spPr>
          <a:xfrm>
            <a:off x="975154" y="5325672"/>
            <a:ext cx="95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PE" sz="2800" dirty="0" smtClean="0">
                <a:solidFill>
                  <a:prstClr val="white"/>
                </a:solidFill>
                <a:latin typeface="Courier" panose="02060409020205020404" pitchFamily="49" charset="0"/>
              </a:rPr>
              <a:t>DIRECCIÓN EJECUTIVA DE GESTIÓN TERRITORIAL</a:t>
            </a:r>
            <a:endParaRPr lang="es-PE" sz="2800" dirty="0">
              <a:solidFill>
                <a:prstClr val="white"/>
              </a:solidFill>
              <a:latin typeface="Courier" panose="02060409020205020404" pitchFamily="49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354291" y="6302525"/>
            <a:ext cx="3698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PE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Moyobamba, agosto </a:t>
            </a:r>
            <a:r>
              <a:rPr lang="es-P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</a:t>
            </a:r>
            <a:r>
              <a:rPr lang="es-PE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es-P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Rectángulo redondeado">
            <a:extLst>
              <a:ext uri="{FF2B5EF4-FFF2-40B4-BE49-F238E27FC236}">
                <a16:creationId xmlns:a16="http://schemas.microsoft.com/office/drawing/2014/main" id="{E81BF55B-8D8C-46BF-95B8-395A837E3DFD}"/>
              </a:ext>
            </a:extLst>
          </p:cNvPr>
          <p:cNvSpPr/>
          <p:nvPr/>
        </p:nvSpPr>
        <p:spPr>
          <a:xfrm>
            <a:off x="2838600" y="373537"/>
            <a:ext cx="6425344" cy="791684"/>
          </a:xfrm>
          <a:prstGeom prst="roundRect">
            <a:avLst>
              <a:gd name="adj" fmla="val 12190"/>
            </a:avLst>
          </a:prstGeom>
          <a:solidFill>
            <a:srgbClr val="036654"/>
          </a:soli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ACCIONES REALIZADAS PARA EL RECONOCIMIENTO</a:t>
            </a:r>
          </a:p>
        </p:txBody>
      </p:sp>
      <p:sp>
        <p:nvSpPr>
          <p:cNvPr id="4" name="1 Rectángulo">
            <a:extLst>
              <a:ext uri="{FF2B5EF4-FFF2-40B4-BE49-F238E27FC236}">
                <a16:creationId xmlns:a16="http://schemas.microsoft.com/office/drawing/2014/main" id="{34EAC769-4639-4DD3-9678-D07CF64D19E8}"/>
              </a:ext>
            </a:extLst>
          </p:cNvPr>
          <p:cNvSpPr/>
          <p:nvPr/>
        </p:nvSpPr>
        <p:spPr>
          <a:xfrm>
            <a:off x="2379810" y="1457819"/>
            <a:ext cx="283948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ELABORACION DEL INFORME DE SUSTENTO</a:t>
            </a:r>
          </a:p>
        </p:txBody>
      </p:sp>
      <p:sp>
        <p:nvSpPr>
          <p:cNvPr id="6" name="1 Rectángulo">
            <a:extLst>
              <a:ext uri="{FF2B5EF4-FFF2-40B4-BE49-F238E27FC236}">
                <a16:creationId xmlns:a16="http://schemas.microsoft.com/office/drawing/2014/main" id="{D137BAA4-A219-46A4-98EF-5F7F1847BC7D}"/>
              </a:ext>
            </a:extLst>
          </p:cNvPr>
          <p:cNvSpPr/>
          <p:nvPr/>
        </p:nvSpPr>
        <p:spPr>
          <a:xfrm>
            <a:off x="6371426" y="1457819"/>
            <a:ext cx="316835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dirty="0"/>
              <a:t>CONSOLIDACION DEL EXPEDIENTE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797486-EB25-4D8E-A965-24F20BC5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2204864"/>
            <a:ext cx="3001199" cy="423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 Rectángulo">
            <a:extLst>
              <a:ext uri="{FF2B5EF4-FFF2-40B4-BE49-F238E27FC236}">
                <a16:creationId xmlns:a16="http://schemas.microsoft.com/office/drawing/2014/main" id="{25740C02-8591-4F89-8178-1C23F71BA907}"/>
              </a:ext>
            </a:extLst>
          </p:cNvPr>
          <p:cNvSpPr/>
          <p:nvPr/>
        </p:nvSpPr>
        <p:spPr>
          <a:xfrm>
            <a:off x="6312024" y="2564904"/>
            <a:ext cx="3221802" cy="286232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Elaboración del Informe técnico de sustento para el reconocimiento del Núcleo Funcional Canaán.</a:t>
            </a:r>
          </a:p>
          <a:p>
            <a:pPr algn="just"/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Elaboración del diagnostico socioeconómico como base para la elaboración de la propuesta de inversión.</a:t>
            </a:r>
          </a:p>
          <a:p>
            <a:pPr algn="just"/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200" dirty="0"/>
              <a:t>Elaboración, socialización y aprobación de la propuesta de inversión del Núcleo Funcional Canaán.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200" dirty="0"/>
              <a:t>Proyección de la Resolución Ejecutiva Regional de reconocimiento del Núcleo Funcional Canaán.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0AEC80-58BF-466B-90E5-EF9421745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082"/>
            <a:ext cx="9144000" cy="6481919"/>
          </a:xfrm>
          <a:prstGeom prst="rect">
            <a:avLst/>
          </a:prstGeom>
        </p:spPr>
      </p:pic>
      <p:sp>
        <p:nvSpPr>
          <p:cNvPr id="4" name="6 Rectángulo redondeado">
            <a:extLst>
              <a:ext uri="{FF2B5EF4-FFF2-40B4-BE49-F238E27FC236}">
                <a16:creationId xmlns:a16="http://schemas.microsoft.com/office/drawing/2014/main" id="{E9A2A6DC-56FF-47B3-B231-652DF22FEB9A}"/>
              </a:ext>
            </a:extLst>
          </p:cNvPr>
          <p:cNvSpPr/>
          <p:nvPr/>
        </p:nvSpPr>
        <p:spPr>
          <a:xfrm>
            <a:off x="3215680" y="45827"/>
            <a:ext cx="6768752" cy="404664"/>
          </a:xfrm>
          <a:prstGeom prst="roundRect">
            <a:avLst>
              <a:gd name="adj" fmla="val 12190"/>
            </a:avLst>
          </a:prstGeom>
          <a:solidFill>
            <a:srgbClr val="036654"/>
          </a:soli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ACCIONES REALIZADAS PARA EL RECONOCIMIENTO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542ADA-C1C8-4678-B2E6-2C9B55187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8223"/>
            <a:ext cx="9144000" cy="6501555"/>
          </a:xfrm>
          <a:prstGeom prst="rect">
            <a:avLst/>
          </a:prstGeom>
        </p:spPr>
      </p:pic>
      <p:sp>
        <p:nvSpPr>
          <p:cNvPr id="4" name="6 Rectángulo redondeado">
            <a:extLst>
              <a:ext uri="{FF2B5EF4-FFF2-40B4-BE49-F238E27FC236}">
                <a16:creationId xmlns:a16="http://schemas.microsoft.com/office/drawing/2014/main" id="{E9A2A6DC-56FF-47B3-B231-652DF22FEB9A}"/>
              </a:ext>
            </a:extLst>
          </p:cNvPr>
          <p:cNvSpPr/>
          <p:nvPr/>
        </p:nvSpPr>
        <p:spPr>
          <a:xfrm>
            <a:off x="3215680" y="45827"/>
            <a:ext cx="6768752" cy="404664"/>
          </a:xfrm>
          <a:prstGeom prst="roundRect">
            <a:avLst>
              <a:gd name="adj" fmla="val 12190"/>
            </a:avLst>
          </a:prstGeom>
          <a:solidFill>
            <a:srgbClr val="036654"/>
          </a:soli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ACCIONES REALIZADAS PARA EL RECONOCIMIENTO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3BFAC0-A916-4244-9FBC-1CBF68612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11" y="407434"/>
            <a:ext cx="9144000" cy="6450566"/>
          </a:xfrm>
          <a:prstGeom prst="rect">
            <a:avLst/>
          </a:prstGeom>
        </p:spPr>
      </p:pic>
      <p:sp>
        <p:nvSpPr>
          <p:cNvPr id="4" name="6 Rectángulo redondeado">
            <a:extLst>
              <a:ext uri="{FF2B5EF4-FFF2-40B4-BE49-F238E27FC236}">
                <a16:creationId xmlns:a16="http://schemas.microsoft.com/office/drawing/2014/main" id="{E9A2A6DC-56FF-47B3-B231-652DF22FEB9A}"/>
              </a:ext>
            </a:extLst>
          </p:cNvPr>
          <p:cNvSpPr/>
          <p:nvPr/>
        </p:nvSpPr>
        <p:spPr>
          <a:xfrm>
            <a:off x="2594791" y="41334"/>
            <a:ext cx="7294276" cy="489332"/>
          </a:xfrm>
          <a:prstGeom prst="roundRect">
            <a:avLst>
              <a:gd name="adj" fmla="val 12190"/>
            </a:avLst>
          </a:prstGeom>
          <a:solidFill>
            <a:srgbClr val="036654"/>
          </a:soli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ACCIONES REALIZADAS PARA EL RECONOCIMIENTO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55" y="0"/>
            <a:ext cx="4975698" cy="68580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76" y="0"/>
            <a:ext cx="4912979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2" y="0"/>
            <a:ext cx="488731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83" y="0"/>
            <a:ext cx="4933709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04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 redondeado">
            <a:extLst>
              <a:ext uri="{FF2B5EF4-FFF2-40B4-BE49-F238E27FC236}">
                <a16:creationId xmlns:a16="http://schemas.microsoft.com/office/drawing/2014/main" id="{E9A2A6DC-56FF-47B3-B231-652DF22FEB9A}"/>
              </a:ext>
            </a:extLst>
          </p:cNvPr>
          <p:cNvSpPr/>
          <p:nvPr/>
        </p:nvSpPr>
        <p:spPr>
          <a:xfrm>
            <a:off x="2916422" y="311837"/>
            <a:ext cx="6768752" cy="404664"/>
          </a:xfrm>
          <a:prstGeom prst="roundRect">
            <a:avLst>
              <a:gd name="adj" fmla="val 12190"/>
            </a:avLst>
          </a:prstGeom>
          <a:solidFill>
            <a:srgbClr val="036654"/>
          </a:soli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ESTADO SITUACIONAL DE NÚCLEOS FUNCIONALES</a:t>
            </a:r>
            <a:endParaRPr lang="es-PE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lecha derecha 3">
            <a:hlinkClick r:id="rId2" action="ppaction://hlinksldjump"/>
          </p:cNvPr>
          <p:cNvSpPr/>
          <p:nvPr/>
        </p:nvSpPr>
        <p:spPr>
          <a:xfrm>
            <a:off x="192041" y="6310489"/>
            <a:ext cx="1173915" cy="547511"/>
          </a:xfrm>
          <a:prstGeom prst="rightArrow">
            <a:avLst/>
          </a:prstGeom>
          <a:solidFill>
            <a:srgbClr val="0366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00" dirty="0" smtClean="0"/>
              <a:t>REGRESAR</a:t>
            </a:r>
            <a:endParaRPr lang="es-PE" sz="15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  <p:sp>
        <p:nvSpPr>
          <p:cNvPr id="6" name="49 Rectángulo"/>
          <p:cNvSpPr/>
          <p:nvPr/>
        </p:nvSpPr>
        <p:spPr>
          <a:xfrm>
            <a:off x="2354685" y="2806467"/>
            <a:ext cx="78922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600" dirty="0" smtClean="0"/>
              <a:t>PRESUPUESTO.</a:t>
            </a:r>
            <a:endParaRPr lang="es-ES" sz="2600" dirty="0" smtClean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49C6489-5BBF-4014-93D2-2D37374477E0}"/>
              </a:ext>
            </a:extLst>
          </p:cNvPr>
          <p:cNvCxnSpPr>
            <a:cxnSpLocks/>
          </p:cNvCxnSpPr>
          <p:nvPr/>
        </p:nvCxnSpPr>
        <p:spPr>
          <a:xfrm flipV="1">
            <a:off x="43510" y="914537"/>
            <a:ext cx="12192000" cy="757"/>
          </a:xfrm>
          <a:prstGeom prst="line">
            <a:avLst/>
          </a:prstGeom>
          <a:ln w="63500">
            <a:solidFill>
              <a:srgbClr val="036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9 Rectángulo"/>
          <p:cNvSpPr/>
          <p:nvPr/>
        </p:nvSpPr>
        <p:spPr>
          <a:xfrm>
            <a:off x="2354684" y="3400859"/>
            <a:ext cx="78922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600" dirty="0" smtClean="0"/>
              <a:t>POCO INTERES.</a:t>
            </a:r>
            <a:endParaRPr lang="es-ES" sz="2600" dirty="0" smtClean="0"/>
          </a:p>
        </p:txBody>
      </p:sp>
      <p:sp>
        <p:nvSpPr>
          <p:cNvPr id="9" name="49 Rectángulo"/>
          <p:cNvSpPr/>
          <p:nvPr/>
        </p:nvSpPr>
        <p:spPr>
          <a:xfrm>
            <a:off x="2354683" y="3995251"/>
            <a:ext cx="78922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600" dirty="0" smtClean="0"/>
              <a:t>NINGÚN NÚCLEO FUNCIONAL IMPLEMENTADO</a:t>
            </a:r>
            <a:endParaRPr lang="es-PE" sz="2600" dirty="0"/>
          </a:p>
        </p:txBody>
      </p:sp>
    </p:spTree>
    <p:extLst>
      <p:ext uri="{BB962C8B-B14F-4D97-AF65-F5344CB8AC3E}">
        <p14:creationId xmlns:p14="http://schemas.microsoft.com/office/powerpoint/2010/main" val="18417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49C6489-5BBF-4014-93D2-2D37374477E0}"/>
              </a:ext>
            </a:extLst>
          </p:cNvPr>
          <p:cNvCxnSpPr>
            <a:cxnSpLocks/>
          </p:cNvCxnSpPr>
          <p:nvPr/>
        </p:nvCxnSpPr>
        <p:spPr>
          <a:xfrm flipV="1">
            <a:off x="0" y="942845"/>
            <a:ext cx="12192000" cy="757"/>
          </a:xfrm>
          <a:prstGeom prst="line">
            <a:avLst/>
          </a:prstGeom>
          <a:ln w="63500">
            <a:solidFill>
              <a:srgbClr val="036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870"/>
            <a:ext cx="4147351" cy="58641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97" y="4515202"/>
            <a:ext cx="1814613" cy="23427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318" y="1013382"/>
            <a:ext cx="2455070" cy="34342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951" y="3325138"/>
            <a:ext cx="1548107" cy="35039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956" y="1003626"/>
            <a:ext cx="1968822" cy="344396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351" y="4497859"/>
            <a:ext cx="2567023" cy="234279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1071" y="993871"/>
            <a:ext cx="2271054" cy="2280998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1694576" y="258296"/>
            <a:ext cx="10038189" cy="523220"/>
          </a:xfrm>
          <a:prstGeom prst="rect">
            <a:avLst/>
          </a:prstGeom>
          <a:solidFill>
            <a:srgbClr val="03665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USOS ASUMIDOS Y OTORGADOS POR EL ESTADO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onector recto 60"/>
          <p:cNvCxnSpPr/>
          <p:nvPr/>
        </p:nvCxnSpPr>
        <p:spPr>
          <a:xfrm>
            <a:off x="10994167" y="1125191"/>
            <a:ext cx="0" cy="425513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4264316" y="1094653"/>
            <a:ext cx="0" cy="425513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8839944" y="1128593"/>
            <a:ext cx="0" cy="425513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1951119" y="1104740"/>
            <a:ext cx="0" cy="376233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6666488" y="876262"/>
            <a:ext cx="0" cy="425513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redondeado 16"/>
          <p:cNvSpPr/>
          <p:nvPr/>
        </p:nvSpPr>
        <p:spPr>
          <a:xfrm>
            <a:off x="739471" y="2434512"/>
            <a:ext cx="11274949" cy="2137258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orma libre 18"/>
          <p:cNvSpPr/>
          <p:nvPr/>
        </p:nvSpPr>
        <p:spPr>
          <a:xfrm>
            <a:off x="897520" y="3526681"/>
            <a:ext cx="2037592" cy="2309676"/>
          </a:xfrm>
          <a:custGeom>
            <a:avLst/>
            <a:gdLst>
              <a:gd name="connsiteX0" fmla="*/ 243096 w 2315197"/>
              <a:gd name="connsiteY0" fmla="*/ 0 h 2772308"/>
              <a:gd name="connsiteX1" fmla="*/ 2072101 w 2315197"/>
              <a:gd name="connsiteY1" fmla="*/ 0 h 2772308"/>
              <a:gd name="connsiteX2" fmla="*/ 2315197 w 2315197"/>
              <a:gd name="connsiteY2" fmla="*/ 243096 h 2772308"/>
              <a:gd name="connsiteX3" fmla="*/ 2315197 w 2315197"/>
              <a:gd name="connsiteY3" fmla="*/ 2772308 h 2772308"/>
              <a:gd name="connsiteX4" fmla="*/ 2315197 w 2315197"/>
              <a:gd name="connsiteY4" fmla="*/ 2772308 h 2772308"/>
              <a:gd name="connsiteX5" fmla="*/ 0 w 2315197"/>
              <a:gd name="connsiteY5" fmla="*/ 2772308 h 2772308"/>
              <a:gd name="connsiteX6" fmla="*/ 0 w 2315197"/>
              <a:gd name="connsiteY6" fmla="*/ 2772308 h 2772308"/>
              <a:gd name="connsiteX7" fmla="*/ 0 w 2315197"/>
              <a:gd name="connsiteY7" fmla="*/ 243096 h 2772308"/>
              <a:gd name="connsiteX8" fmla="*/ 243096 w 2315197"/>
              <a:gd name="connsiteY8" fmla="*/ 0 h 27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197" h="2772308">
                <a:moveTo>
                  <a:pt x="2072101" y="2772308"/>
                </a:moveTo>
                <a:lnTo>
                  <a:pt x="243096" y="2772308"/>
                </a:lnTo>
                <a:cubicBezTo>
                  <a:pt x="108838" y="2772308"/>
                  <a:pt x="0" y="2663470"/>
                  <a:pt x="0" y="2529212"/>
                </a:cubicBezTo>
                <a:lnTo>
                  <a:pt x="0" y="0"/>
                </a:lnTo>
                <a:lnTo>
                  <a:pt x="0" y="0"/>
                </a:lnTo>
                <a:lnTo>
                  <a:pt x="2315197" y="0"/>
                </a:lnTo>
                <a:lnTo>
                  <a:pt x="2315197" y="0"/>
                </a:lnTo>
                <a:lnTo>
                  <a:pt x="2315197" y="2529212"/>
                </a:lnTo>
                <a:cubicBezTo>
                  <a:pt x="2315197" y="2663470"/>
                  <a:pt x="2206359" y="2772308"/>
                  <a:pt x="2072101" y="277230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07200" tIns="36000" rIns="206328" bIns="206328" numCol="1" spcCol="1270" anchor="t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900" b="1" kern="1200" dirty="0" smtClean="0">
              <a:latin typeface="Calibri"/>
              <a:ea typeface="+mn-ea"/>
              <a:cs typeface="+mn-cs"/>
            </a:endParaRPr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400" b="1" dirty="0" smtClean="0">
                <a:latin typeface="Calibri"/>
              </a:rPr>
              <a:t>ZONIFICACIÓN ECOLÓGICA Y ECONÓMICA DEPARTAMENTO SAN MARTÍN, ZEE DE LAS PROVINCIAS TOCACHE, PICOTA Y ZEE DE LAS CUENCAS ALTO MAYO Y CUMBAZA</a:t>
            </a:r>
            <a:endParaRPr lang="es-PE" sz="1400" b="1" kern="1200" dirty="0">
              <a:latin typeface="Calibri"/>
            </a:endParaRPr>
          </a:p>
        </p:txBody>
      </p:sp>
      <p:sp>
        <p:nvSpPr>
          <p:cNvPr id="21" name="Forma libre 20"/>
          <p:cNvSpPr/>
          <p:nvPr/>
        </p:nvSpPr>
        <p:spPr>
          <a:xfrm>
            <a:off x="3241788" y="3526679"/>
            <a:ext cx="2063990" cy="2309678"/>
          </a:xfrm>
          <a:custGeom>
            <a:avLst/>
            <a:gdLst>
              <a:gd name="connsiteX0" fmla="*/ 243096 w 2315197"/>
              <a:gd name="connsiteY0" fmla="*/ 0 h 2772308"/>
              <a:gd name="connsiteX1" fmla="*/ 2072101 w 2315197"/>
              <a:gd name="connsiteY1" fmla="*/ 0 h 2772308"/>
              <a:gd name="connsiteX2" fmla="*/ 2315197 w 2315197"/>
              <a:gd name="connsiteY2" fmla="*/ 243096 h 2772308"/>
              <a:gd name="connsiteX3" fmla="*/ 2315197 w 2315197"/>
              <a:gd name="connsiteY3" fmla="*/ 2772308 h 2772308"/>
              <a:gd name="connsiteX4" fmla="*/ 2315197 w 2315197"/>
              <a:gd name="connsiteY4" fmla="*/ 2772308 h 2772308"/>
              <a:gd name="connsiteX5" fmla="*/ 0 w 2315197"/>
              <a:gd name="connsiteY5" fmla="*/ 2772308 h 2772308"/>
              <a:gd name="connsiteX6" fmla="*/ 0 w 2315197"/>
              <a:gd name="connsiteY6" fmla="*/ 2772308 h 2772308"/>
              <a:gd name="connsiteX7" fmla="*/ 0 w 2315197"/>
              <a:gd name="connsiteY7" fmla="*/ 243096 h 2772308"/>
              <a:gd name="connsiteX8" fmla="*/ 243096 w 2315197"/>
              <a:gd name="connsiteY8" fmla="*/ 0 h 27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197" h="2772308">
                <a:moveTo>
                  <a:pt x="2072101" y="2772308"/>
                </a:moveTo>
                <a:lnTo>
                  <a:pt x="243096" y="2772308"/>
                </a:lnTo>
                <a:cubicBezTo>
                  <a:pt x="108838" y="2772308"/>
                  <a:pt x="0" y="2663470"/>
                  <a:pt x="0" y="2529212"/>
                </a:cubicBezTo>
                <a:lnTo>
                  <a:pt x="0" y="0"/>
                </a:lnTo>
                <a:lnTo>
                  <a:pt x="0" y="0"/>
                </a:lnTo>
                <a:lnTo>
                  <a:pt x="2315197" y="0"/>
                </a:lnTo>
                <a:lnTo>
                  <a:pt x="2315197" y="0"/>
                </a:lnTo>
                <a:lnTo>
                  <a:pt x="2315197" y="2529212"/>
                </a:lnTo>
                <a:cubicBezTo>
                  <a:pt x="2315197" y="2663470"/>
                  <a:pt x="2206359" y="2772308"/>
                  <a:pt x="2072101" y="277230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92" tIns="113793" rIns="184992" bIns="184992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600" b="1" kern="1200" dirty="0" smtClean="0">
              <a:latin typeface="Calibri"/>
              <a:ea typeface="+mn-ea"/>
              <a:cs typeface="+mn-cs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600" b="1" dirty="0" smtClean="0">
                <a:latin typeface="Calibri"/>
              </a:rPr>
              <a:t>LINEAMIENTOS E INICIATIVAS DE GESTIÓN QUE COMPLEMENTAN LA POLÍTICA TERRITORIAL REGIONAL DE SAN MARTÍN</a:t>
            </a:r>
            <a:endParaRPr lang="es-PE" sz="1600" b="1" kern="1200" dirty="0" smtClean="0">
              <a:latin typeface="Calibri"/>
              <a:ea typeface="+mn-ea"/>
              <a:cs typeface="+mn-cs"/>
            </a:endParaRPr>
          </a:p>
        </p:txBody>
      </p:sp>
      <p:sp>
        <p:nvSpPr>
          <p:cNvPr id="23" name="Forma libre 22"/>
          <p:cNvSpPr/>
          <p:nvPr/>
        </p:nvSpPr>
        <p:spPr>
          <a:xfrm>
            <a:off x="5608489" y="3524342"/>
            <a:ext cx="1988933" cy="2312015"/>
          </a:xfrm>
          <a:custGeom>
            <a:avLst/>
            <a:gdLst>
              <a:gd name="connsiteX0" fmla="*/ 243096 w 2315197"/>
              <a:gd name="connsiteY0" fmla="*/ 0 h 2772308"/>
              <a:gd name="connsiteX1" fmla="*/ 2072101 w 2315197"/>
              <a:gd name="connsiteY1" fmla="*/ 0 h 2772308"/>
              <a:gd name="connsiteX2" fmla="*/ 2315197 w 2315197"/>
              <a:gd name="connsiteY2" fmla="*/ 243096 h 2772308"/>
              <a:gd name="connsiteX3" fmla="*/ 2315197 w 2315197"/>
              <a:gd name="connsiteY3" fmla="*/ 2772308 h 2772308"/>
              <a:gd name="connsiteX4" fmla="*/ 2315197 w 2315197"/>
              <a:gd name="connsiteY4" fmla="*/ 2772308 h 2772308"/>
              <a:gd name="connsiteX5" fmla="*/ 0 w 2315197"/>
              <a:gd name="connsiteY5" fmla="*/ 2772308 h 2772308"/>
              <a:gd name="connsiteX6" fmla="*/ 0 w 2315197"/>
              <a:gd name="connsiteY6" fmla="*/ 2772308 h 2772308"/>
              <a:gd name="connsiteX7" fmla="*/ 0 w 2315197"/>
              <a:gd name="connsiteY7" fmla="*/ 243096 h 2772308"/>
              <a:gd name="connsiteX8" fmla="*/ 243096 w 2315197"/>
              <a:gd name="connsiteY8" fmla="*/ 0 h 27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197" h="2772308">
                <a:moveTo>
                  <a:pt x="2072101" y="2772308"/>
                </a:moveTo>
                <a:lnTo>
                  <a:pt x="243096" y="2772308"/>
                </a:lnTo>
                <a:cubicBezTo>
                  <a:pt x="108838" y="2772308"/>
                  <a:pt x="0" y="2663470"/>
                  <a:pt x="0" y="2529212"/>
                </a:cubicBezTo>
                <a:lnTo>
                  <a:pt x="0" y="0"/>
                </a:lnTo>
                <a:lnTo>
                  <a:pt x="0" y="0"/>
                </a:lnTo>
                <a:lnTo>
                  <a:pt x="2315197" y="0"/>
                </a:lnTo>
                <a:lnTo>
                  <a:pt x="2315197" y="0"/>
                </a:lnTo>
                <a:lnTo>
                  <a:pt x="2315197" y="2529212"/>
                </a:lnTo>
                <a:cubicBezTo>
                  <a:pt x="2315197" y="2663470"/>
                  <a:pt x="2206359" y="2772308"/>
                  <a:pt x="2072101" y="277230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92" tIns="113792" rIns="184993" bIns="184992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600" b="1" kern="1200" dirty="0" smtClean="0">
              <a:latin typeface="Calibri"/>
              <a:ea typeface="+mn-ea"/>
              <a:cs typeface="+mn-cs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600" b="1" kern="1200" dirty="0" smtClean="0">
                <a:latin typeface="Calibri"/>
                <a:ea typeface="+mn-ea"/>
                <a:cs typeface="+mn-cs"/>
              </a:rPr>
              <a:t>INSTRUCTIVO DE RECONOCIMIENTO Y GESTIÓN TERRITORIAL DE NÚCLEOS FUNCIONALES</a:t>
            </a:r>
          </a:p>
        </p:txBody>
      </p:sp>
      <p:sp>
        <p:nvSpPr>
          <p:cNvPr id="25" name="Forma libre 24"/>
          <p:cNvSpPr/>
          <p:nvPr/>
        </p:nvSpPr>
        <p:spPr>
          <a:xfrm>
            <a:off x="7915002" y="3534832"/>
            <a:ext cx="1849885" cy="2301526"/>
          </a:xfrm>
          <a:custGeom>
            <a:avLst/>
            <a:gdLst>
              <a:gd name="connsiteX0" fmla="*/ 243096 w 2315197"/>
              <a:gd name="connsiteY0" fmla="*/ 0 h 2772308"/>
              <a:gd name="connsiteX1" fmla="*/ 2072101 w 2315197"/>
              <a:gd name="connsiteY1" fmla="*/ 0 h 2772308"/>
              <a:gd name="connsiteX2" fmla="*/ 2315197 w 2315197"/>
              <a:gd name="connsiteY2" fmla="*/ 243096 h 2772308"/>
              <a:gd name="connsiteX3" fmla="*/ 2315197 w 2315197"/>
              <a:gd name="connsiteY3" fmla="*/ 2772308 h 2772308"/>
              <a:gd name="connsiteX4" fmla="*/ 2315197 w 2315197"/>
              <a:gd name="connsiteY4" fmla="*/ 2772308 h 2772308"/>
              <a:gd name="connsiteX5" fmla="*/ 0 w 2315197"/>
              <a:gd name="connsiteY5" fmla="*/ 2772308 h 2772308"/>
              <a:gd name="connsiteX6" fmla="*/ 0 w 2315197"/>
              <a:gd name="connsiteY6" fmla="*/ 2772308 h 2772308"/>
              <a:gd name="connsiteX7" fmla="*/ 0 w 2315197"/>
              <a:gd name="connsiteY7" fmla="*/ 243096 h 2772308"/>
              <a:gd name="connsiteX8" fmla="*/ 243096 w 2315197"/>
              <a:gd name="connsiteY8" fmla="*/ 0 h 27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197" h="2772308">
                <a:moveTo>
                  <a:pt x="2072101" y="2772308"/>
                </a:moveTo>
                <a:lnTo>
                  <a:pt x="243096" y="2772308"/>
                </a:lnTo>
                <a:cubicBezTo>
                  <a:pt x="108838" y="2772308"/>
                  <a:pt x="0" y="2663470"/>
                  <a:pt x="0" y="2529212"/>
                </a:cubicBezTo>
                <a:lnTo>
                  <a:pt x="0" y="0"/>
                </a:lnTo>
                <a:lnTo>
                  <a:pt x="0" y="0"/>
                </a:lnTo>
                <a:lnTo>
                  <a:pt x="2315197" y="0"/>
                </a:lnTo>
                <a:lnTo>
                  <a:pt x="2315197" y="0"/>
                </a:lnTo>
                <a:lnTo>
                  <a:pt x="2315197" y="2529212"/>
                </a:lnTo>
                <a:cubicBezTo>
                  <a:pt x="2315197" y="2663470"/>
                  <a:pt x="2206359" y="2772308"/>
                  <a:pt x="2072101" y="277230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92" tIns="113792" rIns="184992" bIns="184992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200" b="1" kern="1200" dirty="0" smtClean="0">
              <a:latin typeface="Calibri"/>
              <a:ea typeface="+mn-ea"/>
              <a:cs typeface="+mn-cs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200" b="1" kern="1200" dirty="0" smtClean="0">
                <a:latin typeface="Calibri"/>
                <a:ea typeface="+mn-ea"/>
                <a:cs typeface="+mn-cs"/>
              </a:rPr>
              <a:t>APRUEBA LA CONFORMACIÓN DEL COMITÉ DE GESTIÓN PARA LA IMPLEMENTACION DE LA INFRAESTRUCTURA DE DATOS ESPACIALES DEL GOBIERNO REGIONAL SAN MARTÍN </a:t>
            </a:r>
          </a:p>
        </p:txBody>
      </p:sp>
      <p:grpSp>
        <p:nvGrpSpPr>
          <p:cNvPr id="11" name="18 Grupo"/>
          <p:cNvGrpSpPr/>
          <p:nvPr/>
        </p:nvGrpSpPr>
        <p:grpSpPr>
          <a:xfrm rot="16200000">
            <a:off x="-2306413" y="3785378"/>
            <a:ext cx="5570497" cy="393245"/>
            <a:chOff x="3316" y="128575"/>
            <a:chExt cx="1994081" cy="546260"/>
          </a:xfrm>
          <a:scene3d>
            <a:camera prst="orthographicFront"/>
            <a:lightRig rig="flat" dir="t"/>
          </a:scene3d>
        </p:grpSpPr>
        <p:sp>
          <p:nvSpPr>
            <p:cNvPr id="12" name="19 Rectángulo"/>
            <p:cNvSpPr/>
            <p:nvPr/>
          </p:nvSpPr>
          <p:spPr>
            <a:xfrm>
              <a:off x="3316" y="128575"/>
              <a:ext cx="1994081" cy="546260"/>
            </a:xfrm>
            <a:prstGeom prst="homePlat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3" name="20 Rectángulo"/>
            <p:cNvSpPr/>
            <p:nvPr/>
          </p:nvSpPr>
          <p:spPr>
            <a:xfrm>
              <a:off x="3316" y="128575"/>
              <a:ext cx="1994081" cy="546260"/>
            </a:xfrm>
            <a:prstGeom prst="homePlat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06680" tIns="60960" rIns="106680" bIns="60960" numCol="1" spcCol="1270" anchor="ctr" anchorCtr="0">
              <a:noAutofit/>
            </a:bodyPr>
            <a:lstStyle/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INSTRUMENTOS DE</a:t>
              </a:r>
              <a:r>
                <a:rPr kumimoji="0" lang="es-PE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GESTIÓN</a:t>
              </a:r>
              <a:endParaRPr kumimoji="0" lang="es-PE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tángulo redondeado 27"/>
          <p:cNvSpPr/>
          <p:nvPr/>
        </p:nvSpPr>
        <p:spPr>
          <a:xfrm>
            <a:off x="5640515" y="1289518"/>
            <a:ext cx="1988932" cy="184147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5" name="Grupo 34"/>
          <p:cNvGrpSpPr/>
          <p:nvPr/>
        </p:nvGrpSpPr>
        <p:grpSpPr>
          <a:xfrm>
            <a:off x="897520" y="1267666"/>
            <a:ext cx="2037592" cy="1839612"/>
            <a:chOff x="723478" y="1916832"/>
            <a:chExt cx="2281148" cy="2080570"/>
          </a:xfrm>
        </p:grpSpPr>
        <p:sp>
          <p:nvSpPr>
            <p:cNvPr id="36" name="Rectángulo redondeado 35"/>
            <p:cNvSpPr/>
            <p:nvPr/>
          </p:nvSpPr>
          <p:spPr>
            <a:xfrm>
              <a:off x="723478" y="1916832"/>
              <a:ext cx="2281148" cy="2080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310" y="1929275"/>
              <a:ext cx="1611483" cy="2068127"/>
            </a:xfrm>
            <a:prstGeom prst="rect">
              <a:avLst/>
            </a:prstGeom>
          </p:spPr>
        </p:pic>
      </p:grpSp>
      <p:sp>
        <p:nvSpPr>
          <p:cNvPr id="39" name="Rectángulo redondeado 38"/>
          <p:cNvSpPr/>
          <p:nvPr/>
        </p:nvSpPr>
        <p:spPr>
          <a:xfrm>
            <a:off x="7915002" y="1329997"/>
            <a:ext cx="1849885" cy="183312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42" name="Grupo 41"/>
          <p:cNvGrpSpPr/>
          <p:nvPr/>
        </p:nvGrpSpPr>
        <p:grpSpPr>
          <a:xfrm>
            <a:off x="3241787" y="1299942"/>
            <a:ext cx="2063990" cy="1839612"/>
            <a:chOff x="3232741" y="1929275"/>
            <a:chExt cx="2281148" cy="2080570"/>
          </a:xfrm>
        </p:grpSpPr>
        <p:sp>
          <p:nvSpPr>
            <p:cNvPr id="33" name="Rectángulo redondeado 32"/>
            <p:cNvSpPr/>
            <p:nvPr/>
          </p:nvSpPr>
          <p:spPr>
            <a:xfrm>
              <a:off x="3232741" y="1929275"/>
              <a:ext cx="2281148" cy="2080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598" y="1954598"/>
              <a:ext cx="1432511" cy="2019642"/>
            </a:xfrm>
            <a:prstGeom prst="rect">
              <a:avLst/>
            </a:prstGeom>
          </p:spPr>
        </p:pic>
      </p:grpSp>
      <p:pic>
        <p:nvPicPr>
          <p:cNvPr id="43" name="Imagen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43" y="1359234"/>
            <a:ext cx="1285759" cy="1796893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19" y="1309546"/>
            <a:ext cx="1271939" cy="1790938"/>
          </a:xfrm>
          <a:prstGeom prst="rect">
            <a:avLst/>
          </a:prstGeom>
        </p:spPr>
      </p:pic>
      <p:sp>
        <p:nvSpPr>
          <p:cNvPr id="29" name="Rectángulo redondeado 28"/>
          <p:cNvSpPr/>
          <p:nvPr/>
        </p:nvSpPr>
        <p:spPr>
          <a:xfrm>
            <a:off x="3365080" y="438223"/>
            <a:ext cx="6172165" cy="424784"/>
          </a:xfrm>
          <a:prstGeom prst="roundRect">
            <a:avLst/>
          </a:prstGeom>
          <a:solidFill>
            <a:srgbClr val="0366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CuadroTexto 31"/>
          <p:cNvSpPr txBox="1"/>
          <p:nvPr/>
        </p:nvSpPr>
        <p:spPr>
          <a:xfrm>
            <a:off x="3392144" y="462091"/>
            <a:ext cx="618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>
                <a:solidFill>
                  <a:schemeClr val="bg1"/>
                </a:solidFill>
                <a:latin typeface="Albertus Extra Bold" panose="020E0802040304020204" pitchFamily="34" charset="0"/>
              </a:rPr>
              <a:t>POLÍTICA TERRITORIAL REGIONAL SAN MARTÍN</a:t>
            </a:r>
            <a:endParaRPr lang="es-PE" b="1" dirty="0">
              <a:solidFill>
                <a:schemeClr val="bg1"/>
              </a:solidFill>
              <a:latin typeface="Albertus Extra Bold" panose="020E0802040304020204" pitchFamily="34" charset="0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1929279" y="1096215"/>
            <a:ext cx="9064888" cy="43952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hlinkClick r:id="rId6" action="ppaction://hlinksldjump"/>
          </p:cNvPr>
          <p:cNvSpPr/>
          <p:nvPr/>
        </p:nvSpPr>
        <p:spPr>
          <a:xfrm>
            <a:off x="5636305" y="1977258"/>
            <a:ext cx="402165" cy="344523"/>
          </a:xfrm>
          <a:prstGeom prst="ellipse">
            <a:avLst/>
          </a:prstGeom>
          <a:solidFill>
            <a:srgbClr val="0366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1</a:t>
            </a:r>
            <a:endParaRPr lang="es-PE" b="1" dirty="0"/>
          </a:p>
        </p:txBody>
      </p:sp>
      <p:sp>
        <p:nvSpPr>
          <p:cNvPr id="56" name="Forma libre 55"/>
          <p:cNvSpPr/>
          <p:nvPr/>
        </p:nvSpPr>
        <p:spPr>
          <a:xfrm>
            <a:off x="10054256" y="3540475"/>
            <a:ext cx="1849885" cy="2301526"/>
          </a:xfrm>
          <a:custGeom>
            <a:avLst/>
            <a:gdLst>
              <a:gd name="connsiteX0" fmla="*/ 243096 w 2315197"/>
              <a:gd name="connsiteY0" fmla="*/ 0 h 2772308"/>
              <a:gd name="connsiteX1" fmla="*/ 2072101 w 2315197"/>
              <a:gd name="connsiteY1" fmla="*/ 0 h 2772308"/>
              <a:gd name="connsiteX2" fmla="*/ 2315197 w 2315197"/>
              <a:gd name="connsiteY2" fmla="*/ 243096 h 2772308"/>
              <a:gd name="connsiteX3" fmla="*/ 2315197 w 2315197"/>
              <a:gd name="connsiteY3" fmla="*/ 2772308 h 2772308"/>
              <a:gd name="connsiteX4" fmla="*/ 2315197 w 2315197"/>
              <a:gd name="connsiteY4" fmla="*/ 2772308 h 2772308"/>
              <a:gd name="connsiteX5" fmla="*/ 0 w 2315197"/>
              <a:gd name="connsiteY5" fmla="*/ 2772308 h 2772308"/>
              <a:gd name="connsiteX6" fmla="*/ 0 w 2315197"/>
              <a:gd name="connsiteY6" fmla="*/ 2772308 h 2772308"/>
              <a:gd name="connsiteX7" fmla="*/ 0 w 2315197"/>
              <a:gd name="connsiteY7" fmla="*/ 243096 h 2772308"/>
              <a:gd name="connsiteX8" fmla="*/ 243096 w 2315197"/>
              <a:gd name="connsiteY8" fmla="*/ 0 h 27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197" h="2772308">
                <a:moveTo>
                  <a:pt x="2072101" y="2772308"/>
                </a:moveTo>
                <a:lnTo>
                  <a:pt x="243096" y="2772308"/>
                </a:lnTo>
                <a:cubicBezTo>
                  <a:pt x="108838" y="2772308"/>
                  <a:pt x="0" y="2663470"/>
                  <a:pt x="0" y="2529212"/>
                </a:cubicBezTo>
                <a:lnTo>
                  <a:pt x="0" y="0"/>
                </a:lnTo>
                <a:lnTo>
                  <a:pt x="0" y="0"/>
                </a:lnTo>
                <a:lnTo>
                  <a:pt x="2315197" y="0"/>
                </a:lnTo>
                <a:lnTo>
                  <a:pt x="2315197" y="0"/>
                </a:lnTo>
                <a:lnTo>
                  <a:pt x="2315197" y="2529212"/>
                </a:lnTo>
                <a:cubicBezTo>
                  <a:pt x="2315197" y="2663470"/>
                  <a:pt x="2206359" y="2772308"/>
                  <a:pt x="2072101" y="277230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92" tIns="113792" rIns="184992" bIns="184992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600" b="1" kern="1200" dirty="0" smtClean="0">
              <a:latin typeface="Calibri"/>
              <a:ea typeface="+mn-ea"/>
              <a:cs typeface="+mn-cs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600" b="1" dirty="0">
              <a:latin typeface="Calibri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600" b="1" kern="1200" dirty="0" smtClean="0">
                <a:latin typeface="Calibri"/>
                <a:ea typeface="+mn-ea"/>
                <a:cs typeface="+mn-cs"/>
              </a:rPr>
              <a:t>ACTAS DE GESTIÓN TERRITORIAL COMPARTIDA</a:t>
            </a:r>
          </a:p>
        </p:txBody>
      </p:sp>
      <p:sp>
        <p:nvSpPr>
          <p:cNvPr id="58" name="Rectángulo redondeado 57"/>
          <p:cNvSpPr/>
          <p:nvPr/>
        </p:nvSpPr>
        <p:spPr>
          <a:xfrm>
            <a:off x="10054256" y="1335640"/>
            <a:ext cx="1849885" cy="183312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7"/>
          <a:srcRect l="25338" t="7688" r="41014" b="5105"/>
          <a:stretch/>
        </p:blipFill>
        <p:spPr>
          <a:xfrm>
            <a:off x="10417644" y="1428643"/>
            <a:ext cx="1159116" cy="1689795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4DF0CE9-2D6A-4069-8FBF-9DBCBC035F38}"/>
              </a:ext>
            </a:extLst>
          </p:cNvPr>
          <p:cNvSpPr txBox="1"/>
          <p:nvPr/>
        </p:nvSpPr>
        <p:spPr>
          <a:xfrm>
            <a:off x="3290793" y="3793283"/>
            <a:ext cx="543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GRACIAS POR SU ATENCIÓN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B4C89D5-BF22-4BDB-A95D-2351B6A3A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4A2CBB0-49B3-42A3-B419-552A46E745B0}"/>
              </a:ext>
            </a:extLst>
          </p:cNvPr>
          <p:cNvCxnSpPr>
            <a:cxnSpLocks/>
          </p:cNvCxnSpPr>
          <p:nvPr/>
        </p:nvCxnSpPr>
        <p:spPr>
          <a:xfrm>
            <a:off x="419100" y="3429000"/>
            <a:ext cx="113538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958DD7F5-E730-4ADF-BD55-5DC3DDDA2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65947"/>
              </a:clrFrom>
              <a:clrTo>
                <a:srgbClr val="0659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9" t="25417" r="32031" b="55312"/>
          <a:stretch/>
        </p:blipFill>
        <p:spPr>
          <a:xfrm>
            <a:off x="3294998" y="1753768"/>
            <a:ext cx="5602004" cy="16752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14944BF-A2EF-4529-89A2-86E085657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65947"/>
              </a:clrFrom>
              <a:clrTo>
                <a:srgbClr val="0659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4" t="72776" r="23758" b="21582"/>
          <a:stretch/>
        </p:blipFill>
        <p:spPr>
          <a:xfrm>
            <a:off x="9610073" y="6305551"/>
            <a:ext cx="2581927" cy="5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49C6489-5BBF-4014-93D2-2D37374477E0}"/>
              </a:ext>
            </a:extLst>
          </p:cNvPr>
          <p:cNvCxnSpPr>
            <a:cxnSpLocks/>
          </p:cNvCxnSpPr>
          <p:nvPr/>
        </p:nvCxnSpPr>
        <p:spPr>
          <a:xfrm flipV="1">
            <a:off x="43510" y="914537"/>
            <a:ext cx="12192000" cy="757"/>
          </a:xfrm>
          <a:prstGeom prst="line">
            <a:avLst/>
          </a:prstGeom>
          <a:ln w="63500">
            <a:solidFill>
              <a:srgbClr val="036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49 Rectángulo"/>
          <p:cNvSpPr/>
          <p:nvPr/>
        </p:nvSpPr>
        <p:spPr>
          <a:xfrm>
            <a:off x="345688" y="1035856"/>
            <a:ext cx="11587644" cy="104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smtClean="0"/>
              <a:t>Grupo poblacional con un </a:t>
            </a:r>
            <a:r>
              <a:rPr lang="es-ES" sz="2000" dirty="0"/>
              <a:t>nivel relativo de consolidación urbana, que se encuentra ubicado estratégicamente y presenta las condiciones territoriales que le permita abastecer a </a:t>
            </a:r>
            <a:r>
              <a:rPr lang="es-ES" sz="2000" dirty="0" smtClean="0"/>
              <a:t>poblados con </a:t>
            </a:r>
            <a:r>
              <a:rPr lang="es-ES" sz="2000" dirty="0"/>
              <a:t>servicios públicos e infraestructura, dentro de un radio de influencia.</a:t>
            </a:r>
            <a:endParaRPr lang="es-PE" sz="2000" dirty="0"/>
          </a:p>
        </p:txBody>
      </p:sp>
      <p:grpSp>
        <p:nvGrpSpPr>
          <p:cNvPr id="11" name="32 Grupo"/>
          <p:cNvGrpSpPr/>
          <p:nvPr/>
        </p:nvGrpSpPr>
        <p:grpSpPr>
          <a:xfrm>
            <a:off x="3354820" y="2065446"/>
            <a:ext cx="4958670" cy="2806990"/>
            <a:chOff x="2987824" y="3358314"/>
            <a:chExt cx="3823157" cy="2446950"/>
          </a:xfrm>
        </p:grpSpPr>
        <p:cxnSp>
          <p:nvCxnSpPr>
            <p:cNvPr id="12" name="33 Conector recto de flecha"/>
            <p:cNvCxnSpPr/>
            <p:nvPr/>
          </p:nvCxnSpPr>
          <p:spPr>
            <a:xfrm>
              <a:off x="3439135" y="4438153"/>
              <a:ext cx="295136" cy="360413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15" name="34 Grupo"/>
            <p:cNvGrpSpPr/>
            <p:nvPr/>
          </p:nvGrpSpPr>
          <p:grpSpPr>
            <a:xfrm>
              <a:off x="2987824" y="3358314"/>
              <a:ext cx="3823157" cy="2446950"/>
              <a:chOff x="2987824" y="3358314"/>
              <a:chExt cx="3823157" cy="2446950"/>
            </a:xfrm>
          </p:grpSpPr>
          <p:grpSp>
            <p:nvGrpSpPr>
              <p:cNvPr id="16" name="35 Grupo"/>
              <p:cNvGrpSpPr/>
              <p:nvPr/>
            </p:nvGrpSpPr>
            <p:grpSpPr>
              <a:xfrm>
                <a:off x="2987824" y="3358314"/>
                <a:ext cx="3823157" cy="2446950"/>
                <a:chOff x="2405027" y="2801233"/>
                <a:chExt cx="5306797" cy="3738626"/>
              </a:xfrm>
            </p:grpSpPr>
            <p:cxnSp>
              <p:nvCxnSpPr>
                <p:cNvPr id="22" name="41 Conector recto"/>
                <p:cNvCxnSpPr>
                  <a:stCxn id="29" idx="7"/>
                </p:cNvCxnSpPr>
                <p:nvPr/>
              </p:nvCxnSpPr>
              <p:spPr>
                <a:xfrm flipH="1">
                  <a:off x="2405027" y="5501328"/>
                  <a:ext cx="1126915" cy="1038531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42 Elipse"/>
                <p:cNvSpPr/>
                <p:nvPr/>
              </p:nvSpPr>
              <p:spPr>
                <a:xfrm rot="10800000">
                  <a:off x="7207768" y="4086527"/>
                  <a:ext cx="504056" cy="504056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24" name="43 Elipse"/>
                <p:cNvSpPr/>
                <p:nvPr/>
              </p:nvSpPr>
              <p:spPr>
                <a:xfrm rot="10800000">
                  <a:off x="4287072" y="3351328"/>
                  <a:ext cx="504056" cy="504056"/>
                </a:xfrm>
                <a:prstGeom prst="ellipse">
                  <a:avLst/>
                </a:prstGeom>
                <a:solidFill>
                  <a:schemeClr val="tx2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25" name="44 Elipse"/>
                <p:cNvSpPr/>
                <p:nvPr/>
              </p:nvSpPr>
              <p:spPr>
                <a:xfrm rot="10800000">
                  <a:off x="5557895" y="3580999"/>
                  <a:ext cx="504056" cy="504056"/>
                </a:xfrm>
                <a:prstGeom prst="ellipse">
                  <a:avLst/>
                </a:prstGeom>
                <a:solidFill>
                  <a:schemeClr val="tx2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26" name="45 Elipse"/>
                <p:cNvSpPr/>
                <p:nvPr/>
              </p:nvSpPr>
              <p:spPr>
                <a:xfrm rot="10800000">
                  <a:off x="3413892" y="2801233"/>
                  <a:ext cx="504056" cy="504056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27" name="46 Elipse"/>
                <p:cNvSpPr/>
                <p:nvPr/>
              </p:nvSpPr>
              <p:spPr>
                <a:xfrm rot="10800000">
                  <a:off x="5852057" y="4643734"/>
                  <a:ext cx="504056" cy="504056"/>
                </a:xfrm>
                <a:prstGeom prst="ellipse">
                  <a:avLst/>
                </a:prstGeom>
                <a:solidFill>
                  <a:schemeClr val="tx2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28" name="47 Elipse"/>
                <p:cNvSpPr/>
                <p:nvPr/>
              </p:nvSpPr>
              <p:spPr>
                <a:xfrm rot="10800000">
                  <a:off x="2636988" y="3814299"/>
                  <a:ext cx="504056" cy="504056"/>
                </a:xfrm>
                <a:prstGeom prst="ellipse">
                  <a:avLst/>
                </a:prstGeom>
                <a:solidFill>
                  <a:schemeClr val="tx2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29" name="48 Elipse"/>
                <p:cNvSpPr/>
                <p:nvPr/>
              </p:nvSpPr>
              <p:spPr>
                <a:xfrm rot="10800000">
                  <a:off x="3410216" y="4856698"/>
                  <a:ext cx="831196" cy="755231"/>
                </a:xfrm>
                <a:prstGeom prst="ellipse">
                  <a:avLst/>
                </a:prstGeom>
                <a:solidFill>
                  <a:srgbClr val="7030A0"/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</p:grpSp>
          <p:cxnSp>
            <p:nvCxnSpPr>
              <p:cNvPr id="17" name="36 Conector recto de flecha"/>
              <p:cNvCxnSpPr/>
              <p:nvPr/>
            </p:nvCxnSpPr>
            <p:spPr>
              <a:xfrm flipH="1">
                <a:off x="4309133" y="4229677"/>
                <a:ext cx="950023" cy="626436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37 Conector recto de flecha"/>
              <p:cNvCxnSpPr/>
              <p:nvPr/>
            </p:nvCxnSpPr>
            <p:spPr>
              <a:xfrm flipH="1">
                <a:off x="4085288" y="4078394"/>
                <a:ext cx="323066" cy="573666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38 Conector recto de flecha"/>
              <p:cNvCxnSpPr/>
              <p:nvPr/>
            </p:nvCxnSpPr>
            <p:spPr>
              <a:xfrm flipH="1">
                <a:off x="4343621" y="4822304"/>
                <a:ext cx="1036534" cy="317211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39 Conector recto de flecha"/>
              <p:cNvCxnSpPr/>
              <p:nvPr/>
            </p:nvCxnSpPr>
            <p:spPr>
              <a:xfrm flipH="1">
                <a:off x="5900965" y="4510442"/>
                <a:ext cx="497602" cy="1802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" name="40 Conector recto de flecha"/>
              <p:cNvCxnSpPr/>
              <p:nvPr/>
            </p:nvCxnSpPr>
            <p:spPr>
              <a:xfrm flipH="1">
                <a:off x="3426606" y="3718354"/>
                <a:ext cx="285382" cy="28803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1 Rectángulo"/>
          <p:cNvSpPr/>
          <p:nvPr/>
        </p:nvSpPr>
        <p:spPr>
          <a:xfrm>
            <a:off x="192041" y="5041418"/>
            <a:ext cx="11781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u="sng" dirty="0"/>
              <a:t>OBJETIVO</a:t>
            </a:r>
          </a:p>
          <a:p>
            <a:pPr algn="just"/>
            <a:endParaRPr lang="es-ES" b="1" u="sng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Orientar la intervención en cualquier modalidad de instituciones públicas y privadas hacia los Núcleos Funcionales para un desarrollo territorial sostenible desde el punto de vista económico, social, ambiental y político institucional con la finalidad de elevar su calidad de vida</a:t>
            </a:r>
            <a:r>
              <a:rPr lang="es-ES" sz="1600" dirty="0"/>
              <a:t>.</a:t>
            </a:r>
            <a:endParaRPr lang="es-PE" sz="16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2180708" y="258296"/>
            <a:ext cx="9552057" cy="523220"/>
          </a:xfrm>
          <a:prstGeom prst="rect">
            <a:avLst/>
          </a:prstGeom>
          <a:solidFill>
            <a:srgbClr val="03665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NÚCLEO FUNCIONAL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23" y="865490"/>
            <a:ext cx="7663858" cy="5418007"/>
          </a:xfrm>
          <a:prstGeom prst="rect">
            <a:avLst/>
          </a:prstGeom>
        </p:spPr>
      </p:pic>
      <p:sp>
        <p:nvSpPr>
          <p:cNvPr id="8" name="6 Rectángulo redondeado">
            <a:extLst>
              <a:ext uri="{FF2B5EF4-FFF2-40B4-BE49-F238E27FC236}">
                <a16:creationId xmlns:a16="http://schemas.microsoft.com/office/drawing/2014/main" id="{206F6563-817C-4596-81E9-DAB01B6B4770}"/>
              </a:ext>
            </a:extLst>
          </p:cNvPr>
          <p:cNvSpPr/>
          <p:nvPr/>
        </p:nvSpPr>
        <p:spPr>
          <a:xfrm>
            <a:off x="4299834" y="6283497"/>
            <a:ext cx="5184576" cy="372480"/>
          </a:xfrm>
          <a:prstGeom prst="roundRect">
            <a:avLst>
              <a:gd name="adj" fmla="val 12190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9999">
                <a:schemeClr val="accent5">
                  <a:lumMod val="60000"/>
                  <a:lumOff val="4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Ámbito de Influencia Centros Poblados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sp>
        <p:nvSpPr>
          <p:cNvPr id="9" name="CuadroTexto 8"/>
          <p:cNvSpPr txBox="1"/>
          <p:nvPr/>
        </p:nvSpPr>
        <p:spPr>
          <a:xfrm>
            <a:off x="2180708" y="258296"/>
            <a:ext cx="9552057" cy="523220"/>
          </a:xfrm>
          <a:prstGeom prst="rect">
            <a:avLst/>
          </a:prstGeom>
          <a:solidFill>
            <a:srgbClr val="03665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8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NÚLEO FUNCIONAL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68FC6E5-39AB-4536-A43A-F4A9E47ED0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2116" r="3538" b="2116"/>
          <a:stretch/>
        </p:blipFill>
        <p:spPr>
          <a:xfrm>
            <a:off x="1524000" y="-27384"/>
            <a:ext cx="9137322" cy="688538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967F97-B2F6-41F2-9793-8A2EAE211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497274"/>
            <a:ext cx="9001000" cy="6364965"/>
          </a:xfrm>
          <a:prstGeom prst="rect">
            <a:avLst/>
          </a:prstGeom>
        </p:spPr>
      </p:pic>
      <p:sp>
        <p:nvSpPr>
          <p:cNvPr id="4" name="6 Rectángulo redondeado">
            <a:extLst>
              <a:ext uri="{FF2B5EF4-FFF2-40B4-BE49-F238E27FC236}">
                <a16:creationId xmlns:a16="http://schemas.microsoft.com/office/drawing/2014/main" id="{206F6563-817C-4596-81E9-DAB01B6B4770}"/>
              </a:ext>
            </a:extLst>
          </p:cNvPr>
          <p:cNvSpPr/>
          <p:nvPr/>
        </p:nvSpPr>
        <p:spPr>
          <a:xfrm>
            <a:off x="3503712" y="135880"/>
            <a:ext cx="5184576" cy="372480"/>
          </a:xfrm>
          <a:prstGeom prst="roundRect">
            <a:avLst>
              <a:gd name="adj" fmla="val 12190"/>
            </a:avLst>
          </a:prstGeom>
          <a:solidFill>
            <a:srgbClr val="036654"/>
          </a:soli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Ámbito de Influencia Centros Poblados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25100" y="6514584"/>
            <a:ext cx="1798729" cy="343416"/>
            <a:chOff x="9820275" y="6305885"/>
            <a:chExt cx="1798729" cy="34341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6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frosales\Desktop\VARIOS2015\LOGO OFICIAL CON LEMA.png">
            <a:extLst>
              <a:ext uri="{FF2B5EF4-FFF2-40B4-BE49-F238E27FC236}">
                <a16:creationId xmlns:a16="http://schemas.microsoft.com/office/drawing/2014/main" id="{968D6F3D-BEE2-4FE9-875A-9BFCDF18A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5877273"/>
            <a:ext cx="1788628" cy="72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Rectángulo redondeado">
            <a:extLst>
              <a:ext uri="{FF2B5EF4-FFF2-40B4-BE49-F238E27FC236}">
                <a16:creationId xmlns:a16="http://schemas.microsoft.com/office/drawing/2014/main" id="{9888173B-38AD-4879-B07F-ADB3F180CC16}"/>
              </a:ext>
            </a:extLst>
          </p:cNvPr>
          <p:cNvSpPr/>
          <p:nvPr/>
        </p:nvSpPr>
        <p:spPr>
          <a:xfrm>
            <a:off x="3719736" y="44625"/>
            <a:ext cx="4752528" cy="305381"/>
          </a:xfrm>
          <a:prstGeom prst="roundRect">
            <a:avLst>
              <a:gd name="adj" fmla="val 12190"/>
            </a:avLst>
          </a:prstGeom>
          <a:solidFill>
            <a:srgbClr val="036654"/>
          </a:solidFill>
          <a:ln w="25400" cap="flat" cmpd="dbl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Zonas de Uso Comunal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03D3AE-DFC5-4DF1-81E4-1A38F0B6F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1914"/>
            <a:ext cx="9144000" cy="646608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9255B7C-A129-43A2-B7F7-2D131E972C06}"/>
              </a:ext>
            </a:extLst>
          </p:cNvPr>
          <p:cNvGrpSpPr/>
          <p:nvPr/>
        </p:nvGrpSpPr>
        <p:grpSpPr>
          <a:xfrm>
            <a:off x="10370256" y="6514584"/>
            <a:ext cx="1798729" cy="343416"/>
            <a:chOff x="9820275" y="6305885"/>
            <a:chExt cx="1798729" cy="34341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CA6885B-1CA0-41B6-AD0D-0C9F72DD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323" t="93814" r="27498" b="217"/>
            <a:stretch/>
          </p:blipFill>
          <p:spPr>
            <a:xfrm>
              <a:off x="9820275" y="6305885"/>
              <a:ext cx="1798729" cy="17937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000E4C3-0BB9-4AD7-BA3C-9E5D76C33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6644" b="16696"/>
            <a:stretch/>
          </p:blipFill>
          <p:spPr>
            <a:xfrm>
              <a:off x="9820275" y="6491017"/>
              <a:ext cx="1798729" cy="158284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52832"/>
            <a:ext cx="980902" cy="7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320</Words>
  <Application>Microsoft Office PowerPoint</Application>
  <PresentationFormat>Panorámica</PresentationFormat>
  <Paragraphs>50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Albertus Extra Bold</vt:lpstr>
      <vt:lpstr>Arial</vt:lpstr>
      <vt:lpstr>Calibri</vt:lpstr>
      <vt:lpstr>Calibri Light</vt:lpstr>
      <vt:lpstr>Courier</vt:lpstr>
      <vt:lpstr>Tahoma</vt:lpstr>
      <vt:lpstr>Verdana</vt:lpstr>
      <vt:lpstr>1_Tema de Office</vt:lpstr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ASTRID DOMY GUTIERREZ RUIZ</dc:creator>
  <cp:lastModifiedBy>CHRISTIAN JOSE PAREDES FASABI</cp:lastModifiedBy>
  <cp:revision>171</cp:revision>
  <dcterms:created xsi:type="dcterms:W3CDTF">2019-02-28T16:28:31Z</dcterms:created>
  <dcterms:modified xsi:type="dcterms:W3CDTF">2019-08-13T14:07:50Z</dcterms:modified>
</cp:coreProperties>
</file>